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32"/>
  </p:notesMasterIdLst>
  <p:sldIdLst>
    <p:sldId id="256" r:id="rId2"/>
    <p:sldId id="260" r:id="rId3"/>
    <p:sldId id="261" r:id="rId4"/>
    <p:sldId id="263" r:id="rId5"/>
    <p:sldId id="259" r:id="rId6"/>
    <p:sldId id="285" r:id="rId7"/>
    <p:sldId id="264" r:id="rId8"/>
    <p:sldId id="286" r:id="rId9"/>
    <p:sldId id="291" r:id="rId10"/>
    <p:sldId id="287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2" r:id="rId21"/>
    <p:sldId id="275" r:id="rId22"/>
    <p:sldId id="276" r:id="rId23"/>
    <p:sldId id="277" r:id="rId24"/>
    <p:sldId id="278" r:id="rId25"/>
    <p:sldId id="279" r:id="rId26"/>
    <p:sldId id="288" r:id="rId27"/>
    <p:sldId id="289" r:id="rId28"/>
    <p:sldId id="290" r:id="rId29"/>
    <p:sldId id="284" r:id="rId30"/>
    <p:sldId id="28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752DCA-5ABA-417C-BDE4-A8221450B73F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86B396-A5CD-49A7-B91B-68EC2680A24A}">
      <dgm:prSet phldrT="[Text]"/>
      <dgm:spPr/>
      <dgm:t>
        <a:bodyPr/>
        <a:lstStyle/>
        <a:p>
          <a:r>
            <a:rPr lang="en-US" dirty="0" smtClean="0"/>
            <a:t>Administration(addl. Secretary/Joint </a:t>
          </a:r>
          <a:r>
            <a:rPr lang="en-US" dirty="0" err="1" smtClean="0"/>
            <a:t>secertary</a:t>
          </a:r>
          <a:r>
            <a:rPr lang="en-US" dirty="0" smtClean="0"/>
            <a:t>) </a:t>
          </a:r>
          <a:endParaRPr lang="en-US" dirty="0"/>
        </a:p>
      </dgm:t>
    </dgm:pt>
    <dgm:pt modelId="{99A1AB2E-E2B6-410A-9DAA-F9385B75091F}" type="parTrans" cxnId="{1EA42701-69EA-4C9B-8EC1-8AEBC145F114}">
      <dgm:prSet/>
      <dgm:spPr/>
      <dgm:t>
        <a:bodyPr/>
        <a:lstStyle/>
        <a:p>
          <a:endParaRPr lang="en-US"/>
        </a:p>
      </dgm:t>
    </dgm:pt>
    <dgm:pt modelId="{2C2FB2A8-E764-4EFE-BCBE-1C81BD78FF99}" type="sibTrans" cxnId="{1EA42701-69EA-4C9B-8EC1-8AEBC145F114}">
      <dgm:prSet/>
      <dgm:spPr/>
      <dgm:t>
        <a:bodyPr/>
        <a:lstStyle/>
        <a:p>
          <a:endParaRPr lang="en-US"/>
        </a:p>
      </dgm:t>
    </dgm:pt>
    <dgm:pt modelId="{A44FE537-23E7-4772-9DB1-9798BC832D60}">
      <dgm:prSet phldrT="[Text]"/>
      <dgm:spPr/>
      <dgm:t>
        <a:bodyPr/>
        <a:lstStyle/>
        <a:p>
          <a:r>
            <a:rPr lang="en-US" dirty="0" smtClean="0"/>
            <a:t>Central </a:t>
          </a:r>
          <a:endParaRPr lang="en-US" dirty="0"/>
        </a:p>
      </dgm:t>
    </dgm:pt>
    <dgm:pt modelId="{4246FD78-69ED-46AB-9E46-3B66BAA3EFFC}" type="parTrans" cxnId="{F2AA1276-8D59-4C9C-81F4-0695F99BE37B}">
      <dgm:prSet/>
      <dgm:spPr/>
      <dgm:t>
        <a:bodyPr/>
        <a:lstStyle/>
        <a:p>
          <a:endParaRPr lang="en-US"/>
        </a:p>
      </dgm:t>
    </dgm:pt>
    <dgm:pt modelId="{920B3C49-7C5F-4B5C-A119-792E0BDDB4BF}" type="sibTrans" cxnId="{F2AA1276-8D59-4C9C-81F4-0695F99BE37B}">
      <dgm:prSet/>
      <dgm:spPr/>
      <dgm:t>
        <a:bodyPr/>
        <a:lstStyle/>
        <a:p>
          <a:endParaRPr lang="en-US"/>
        </a:p>
      </dgm:t>
    </dgm:pt>
    <dgm:pt modelId="{F4897CE9-D6C0-435A-821B-00846009A094}">
      <dgm:prSet phldrT="[Text]"/>
      <dgm:spPr/>
      <dgm:t>
        <a:bodyPr/>
        <a:lstStyle/>
        <a:p>
          <a:r>
            <a:rPr lang="en-US" dirty="0" err="1" smtClean="0"/>
            <a:t>Opthalmology</a:t>
          </a:r>
          <a:r>
            <a:rPr lang="en-US" dirty="0" smtClean="0"/>
            <a:t> section DGHS,MOHFW</a:t>
          </a:r>
          <a:endParaRPr lang="en-US" dirty="0"/>
        </a:p>
      </dgm:t>
    </dgm:pt>
    <dgm:pt modelId="{965B8782-0206-4814-B525-9344C4EDBDB5}" type="parTrans" cxnId="{E90D0B26-B43E-44F4-AD58-8912A53D71DF}">
      <dgm:prSet/>
      <dgm:spPr/>
      <dgm:t>
        <a:bodyPr/>
        <a:lstStyle/>
        <a:p>
          <a:endParaRPr lang="en-US"/>
        </a:p>
      </dgm:t>
    </dgm:pt>
    <dgm:pt modelId="{F4708993-3E2A-430A-9DA2-68DF8E93269D}" type="sibTrans" cxnId="{E90D0B26-B43E-44F4-AD58-8912A53D71DF}">
      <dgm:prSet/>
      <dgm:spPr/>
      <dgm:t>
        <a:bodyPr/>
        <a:lstStyle/>
        <a:p>
          <a:endParaRPr lang="en-US"/>
        </a:p>
      </dgm:t>
    </dgm:pt>
    <dgm:pt modelId="{69D408AA-BF0D-4152-A6FB-9E95FD956B2C}">
      <dgm:prSet phldrT="[Text]" phldr="1"/>
      <dgm:spPr/>
      <dgm:t>
        <a:bodyPr/>
        <a:lstStyle/>
        <a:p>
          <a:endParaRPr lang="en-US" dirty="0"/>
        </a:p>
      </dgm:t>
    </dgm:pt>
    <dgm:pt modelId="{34ED0A52-5D8A-4D20-87FE-4A4C4D94977B}" type="parTrans" cxnId="{CE518D90-A5B0-47EC-9A32-3077068D0357}">
      <dgm:prSet/>
      <dgm:spPr/>
      <dgm:t>
        <a:bodyPr/>
        <a:lstStyle/>
        <a:p>
          <a:endParaRPr lang="en-US"/>
        </a:p>
      </dgm:t>
    </dgm:pt>
    <dgm:pt modelId="{25A44FA9-548E-4ABC-978B-2FAD14349090}" type="sibTrans" cxnId="{CE518D90-A5B0-47EC-9A32-3077068D0357}">
      <dgm:prSet/>
      <dgm:spPr/>
      <dgm:t>
        <a:bodyPr/>
        <a:lstStyle/>
        <a:p>
          <a:endParaRPr lang="en-US"/>
        </a:p>
      </dgm:t>
    </dgm:pt>
    <dgm:pt modelId="{7A1CDAA8-C231-464D-9AA1-B5D278BC811A}">
      <dgm:prSet phldrT="[Text]"/>
      <dgm:spPr/>
      <dgm:t>
        <a:bodyPr/>
        <a:lstStyle/>
        <a:p>
          <a:r>
            <a:rPr lang="en-US" dirty="0" smtClean="0"/>
            <a:t>State </a:t>
          </a:r>
          <a:endParaRPr lang="en-US" dirty="0"/>
        </a:p>
      </dgm:t>
    </dgm:pt>
    <dgm:pt modelId="{732DEC1C-D392-40E2-BC44-51CAE5262418}" type="parTrans" cxnId="{631196A8-18D0-4507-A753-E5F3B4EA264B}">
      <dgm:prSet/>
      <dgm:spPr/>
      <dgm:t>
        <a:bodyPr/>
        <a:lstStyle/>
        <a:p>
          <a:endParaRPr lang="en-US"/>
        </a:p>
      </dgm:t>
    </dgm:pt>
    <dgm:pt modelId="{8F5F150E-CEBF-4FE9-9AFF-B38384C91073}" type="sibTrans" cxnId="{631196A8-18D0-4507-A753-E5F3B4EA264B}">
      <dgm:prSet/>
      <dgm:spPr/>
      <dgm:t>
        <a:bodyPr/>
        <a:lstStyle/>
        <a:p>
          <a:endParaRPr lang="en-US"/>
        </a:p>
      </dgm:t>
    </dgm:pt>
    <dgm:pt modelId="{2BF7FF3B-2C77-4F16-BD5F-D8A052143FDE}">
      <dgm:prSet phldrT="[Text]"/>
      <dgm:spPr/>
      <dgm:t>
        <a:bodyPr/>
        <a:lstStyle/>
        <a:p>
          <a:r>
            <a:rPr lang="en-US" dirty="0" smtClean="0"/>
            <a:t>State </a:t>
          </a:r>
          <a:r>
            <a:rPr lang="en-US" dirty="0" err="1" smtClean="0"/>
            <a:t>opthalmic</a:t>
          </a:r>
          <a:r>
            <a:rPr lang="en-US" dirty="0" smtClean="0"/>
            <a:t> cell, directorate of health </a:t>
          </a:r>
          <a:r>
            <a:rPr lang="en-US" dirty="0" err="1" smtClean="0"/>
            <a:t>services,state</a:t>
          </a:r>
          <a:r>
            <a:rPr lang="en-US" dirty="0" smtClean="0"/>
            <a:t> health societies</a:t>
          </a:r>
          <a:endParaRPr lang="en-US" dirty="0"/>
        </a:p>
      </dgm:t>
    </dgm:pt>
    <dgm:pt modelId="{2D88CB28-3779-4E25-9647-0E79DAE014AC}" type="parTrans" cxnId="{91951302-2B66-409B-889B-8690EFB071E1}">
      <dgm:prSet/>
      <dgm:spPr/>
      <dgm:t>
        <a:bodyPr/>
        <a:lstStyle/>
        <a:p>
          <a:endParaRPr lang="en-US"/>
        </a:p>
      </dgm:t>
    </dgm:pt>
    <dgm:pt modelId="{1AD0F041-287A-49AF-8AD0-228E5FAC7177}" type="sibTrans" cxnId="{91951302-2B66-409B-889B-8690EFB071E1}">
      <dgm:prSet/>
      <dgm:spPr/>
      <dgm:t>
        <a:bodyPr/>
        <a:lstStyle/>
        <a:p>
          <a:endParaRPr lang="en-US"/>
        </a:p>
      </dgm:t>
    </dgm:pt>
    <dgm:pt modelId="{F97FFAB6-EE9B-4C42-858C-90ABE391A26F}">
      <dgm:prSet phldrT="[Text]"/>
      <dgm:spPr/>
      <dgm:t>
        <a:bodyPr/>
        <a:lstStyle/>
        <a:p>
          <a:endParaRPr lang="en-US" dirty="0"/>
        </a:p>
      </dgm:t>
    </dgm:pt>
    <dgm:pt modelId="{6EAA812C-32E2-4E8F-973D-9D156B8389EC}" type="parTrans" cxnId="{54E0508A-3240-453D-86DE-D567764C3EFE}">
      <dgm:prSet/>
      <dgm:spPr/>
      <dgm:t>
        <a:bodyPr/>
        <a:lstStyle/>
        <a:p>
          <a:endParaRPr lang="en-US"/>
        </a:p>
      </dgm:t>
    </dgm:pt>
    <dgm:pt modelId="{52C96664-704C-4DAF-9548-069004F237B3}" type="sibTrans" cxnId="{54E0508A-3240-453D-86DE-D567764C3EFE}">
      <dgm:prSet/>
      <dgm:spPr/>
      <dgm:t>
        <a:bodyPr/>
        <a:lstStyle/>
        <a:p>
          <a:endParaRPr lang="en-US"/>
        </a:p>
      </dgm:t>
    </dgm:pt>
    <dgm:pt modelId="{73B02B29-BA40-4DAE-843F-79C7E2BAC16A}">
      <dgm:prSet phldrT="[Text]"/>
      <dgm:spPr/>
      <dgm:t>
        <a:bodyPr/>
        <a:lstStyle/>
        <a:p>
          <a:r>
            <a:rPr lang="en-US" dirty="0" smtClean="0"/>
            <a:t>District </a:t>
          </a:r>
          <a:endParaRPr lang="en-US" dirty="0"/>
        </a:p>
      </dgm:t>
    </dgm:pt>
    <dgm:pt modelId="{CC57DF9D-AE6C-4D36-A9B4-A10F225F1022}" type="parTrans" cxnId="{A5D9AE8F-0F4E-41A5-9EF5-A805FB3B89A3}">
      <dgm:prSet/>
      <dgm:spPr/>
      <dgm:t>
        <a:bodyPr/>
        <a:lstStyle/>
        <a:p>
          <a:endParaRPr lang="en-US"/>
        </a:p>
      </dgm:t>
    </dgm:pt>
    <dgm:pt modelId="{22BFFDAB-ECBB-497C-9457-64A0C1970F45}" type="sibTrans" cxnId="{A5D9AE8F-0F4E-41A5-9EF5-A805FB3B89A3}">
      <dgm:prSet/>
      <dgm:spPr/>
      <dgm:t>
        <a:bodyPr/>
        <a:lstStyle/>
        <a:p>
          <a:endParaRPr lang="en-US"/>
        </a:p>
      </dgm:t>
    </dgm:pt>
    <dgm:pt modelId="{E9F41FD0-4586-4C80-B01A-76CE2D2704E0}">
      <dgm:prSet phldrT="[Text]"/>
      <dgm:spPr/>
      <dgm:t>
        <a:bodyPr/>
        <a:lstStyle/>
        <a:p>
          <a:r>
            <a:rPr lang="en-US" dirty="0" smtClean="0"/>
            <a:t>District blindness control society</a:t>
          </a:r>
          <a:endParaRPr lang="en-US" dirty="0"/>
        </a:p>
      </dgm:t>
    </dgm:pt>
    <dgm:pt modelId="{F66FCC3E-F1BD-404D-82CA-D25876C8AEF2}" type="parTrans" cxnId="{10DBD4A6-50C8-4401-95AF-AB0E540D5EA0}">
      <dgm:prSet/>
      <dgm:spPr/>
      <dgm:t>
        <a:bodyPr/>
        <a:lstStyle/>
        <a:p>
          <a:endParaRPr lang="en-US"/>
        </a:p>
      </dgm:t>
    </dgm:pt>
    <dgm:pt modelId="{635F497C-35EA-4294-BE8A-CA8747797532}" type="sibTrans" cxnId="{10DBD4A6-50C8-4401-95AF-AB0E540D5EA0}">
      <dgm:prSet/>
      <dgm:spPr/>
      <dgm:t>
        <a:bodyPr/>
        <a:lstStyle/>
        <a:p>
          <a:endParaRPr lang="en-US"/>
        </a:p>
      </dgm:t>
    </dgm:pt>
    <dgm:pt modelId="{74D938A7-AD8F-45E5-9AFC-71DBAC3BF321}" type="pres">
      <dgm:prSet presAssocID="{42752DCA-5ABA-417C-BDE4-A8221450B73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E55E0D3-8C61-4E38-8735-E2D8B10C59F9}" type="pres">
      <dgm:prSet presAssocID="{F97FFAB6-EE9B-4C42-858C-90ABE391A26F}" presName="boxAndChildren" presStyleCnt="0"/>
      <dgm:spPr/>
    </dgm:pt>
    <dgm:pt modelId="{D4C1E94E-E919-49E0-B008-698261D39935}" type="pres">
      <dgm:prSet presAssocID="{F97FFAB6-EE9B-4C42-858C-90ABE391A26F}" presName="parentTextBox" presStyleLbl="node1" presStyleIdx="0" presStyleCnt="3"/>
      <dgm:spPr/>
      <dgm:t>
        <a:bodyPr/>
        <a:lstStyle/>
        <a:p>
          <a:endParaRPr lang="en-US"/>
        </a:p>
      </dgm:t>
    </dgm:pt>
    <dgm:pt modelId="{9FB33423-749E-47C9-9E0D-DB215E3B8379}" type="pres">
      <dgm:prSet presAssocID="{F97FFAB6-EE9B-4C42-858C-90ABE391A26F}" presName="entireBox" presStyleLbl="node1" presStyleIdx="0" presStyleCnt="3"/>
      <dgm:spPr/>
      <dgm:t>
        <a:bodyPr/>
        <a:lstStyle/>
        <a:p>
          <a:endParaRPr lang="en-US"/>
        </a:p>
      </dgm:t>
    </dgm:pt>
    <dgm:pt modelId="{F6208BBA-D0B5-4617-8A6F-9C0814A0C29D}" type="pres">
      <dgm:prSet presAssocID="{F97FFAB6-EE9B-4C42-858C-90ABE391A26F}" presName="descendantBox" presStyleCnt="0"/>
      <dgm:spPr/>
    </dgm:pt>
    <dgm:pt modelId="{41D7AD60-9610-413A-A976-9150A716E621}" type="pres">
      <dgm:prSet presAssocID="{73B02B29-BA40-4DAE-843F-79C7E2BAC16A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0C3D6B-4998-4A31-9C38-9881D42430D0}" type="pres">
      <dgm:prSet presAssocID="{E9F41FD0-4586-4C80-B01A-76CE2D2704E0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719F4D-0DF4-4564-8274-545F941E3469}" type="pres">
      <dgm:prSet presAssocID="{25A44FA9-548E-4ABC-978B-2FAD14349090}" presName="sp" presStyleCnt="0"/>
      <dgm:spPr/>
    </dgm:pt>
    <dgm:pt modelId="{176F15B9-669D-45D6-8220-2148808921C5}" type="pres">
      <dgm:prSet presAssocID="{69D408AA-BF0D-4152-A6FB-9E95FD956B2C}" presName="arrowAndChildren" presStyleCnt="0"/>
      <dgm:spPr/>
    </dgm:pt>
    <dgm:pt modelId="{134BCB7C-7F7D-43F7-B2B0-E58D13281906}" type="pres">
      <dgm:prSet presAssocID="{69D408AA-BF0D-4152-A6FB-9E95FD956B2C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75303610-8AE7-4492-8847-B50F785825D2}" type="pres">
      <dgm:prSet presAssocID="{69D408AA-BF0D-4152-A6FB-9E95FD956B2C}" presName="arrow" presStyleLbl="node1" presStyleIdx="1" presStyleCnt="3"/>
      <dgm:spPr/>
      <dgm:t>
        <a:bodyPr/>
        <a:lstStyle/>
        <a:p>
          <a:endParaRPr lang="en-US"/>
        </a:p>
      </dgm:t>
    </dgm:pt>
    <dgm:pt modelId="{D5869402-D2C0-4C1E-9A1A-0E92FE47FDE5}" type="pres">
      <dgm:prSet presAssocID="{69D408AA-BF0D-4152-A6FB-9E95FD956B2C}" presName="descendantArrow" presStyleCnt="0"/>
      <dgm:spPr/>
    </dgm:pt>
    <dgm:pt modelId="{6FF4E44B-F589-4319-A21D-696C96AADC56}" type="pres">
      <dgm:prSet presAssocID="{7A1CDAA8-C231-464D-9AA1-B5D278BC811A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05517E-1C88-4E11-A9F9-6BF6AB029894}" type="pres">
      <dgm:prSet presAssocID="{2BF7FF3B-2C77-4F16-BD5F-D8A052143FDE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0101C0-14EC-4530-8DF3-8A1812F3DFB7}" type="pres">
      <dgm:prSet presAssocID="{2C2FB2A8-E764-4EFE-BCBE-1C81BD78FF99}" presName="sp" presStyleCnt="0"/>
      <dgm:spPr/>
    </dgm:pt>
    <dgm:pt modelId="{679A2B10-B423-43F8-BC2F-B9120CB8A8DD}" type="pres">
      <dgm:prSet presAssocID="{9986B396-A5CD-49A7-B91B-68EC2680A24A}" presName="arrowAndChildren" presStyleCnt="0"/>
      <dgm:spPr/>
    </dgm:pt>
    <dgm:pt modelId="{E89B9654-9374-440D-BA7B-DFBD2EEFF4DE}" type="pres">
      <dgm:prSet presAssocID="{9986B396-A5CD-49A7-B91B-68EC2680A24A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50A07C23-DFFE-4F59-BA51-7C2E6E2379E4}" type="pres">
      <dgm:prSet presAssocID="{9986B396-A5CD-49A7-B91B-68EC2680A24A}" presName="arrow" presStyleLbl="node1" presStyleIdx="2" presStyleCnt="3"/>
      <dgm:spPr/>
      <dgm:t>
        <a:bodyPr/>
        <a:lstStyle/>
        <a:p>
          <a:endParaRPr lang="en-US"/>
        </a:p>
      </dgm:t>
    </dgm:pt>
    <dgm:pt modelId="{D1817B45-248E-4111-9E42-4AA4322F4235}" type="pres">
      <dgm:prSet presAssocID="{9986B396-A5CD-49A7-B91B-68EC2680A24A}" presName="descendantArrow" presStyleCnt="0"/>
      <dgm:spPr/>
    </dgm:pt>
    <dgm:pt modelId="{90AAE096-9D58-4ECD-862B-55B0B414C1FB}" type="pres">
      <dgm:prSet presAssocID="{A44FE537-23E7-4772-9DB1-9798BC832D60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ECA7C0-79EB-4531-8178-A96396728EEA}" type="pres">
      <dgm:prSet presAssocID="{F4897CE9-D6C0-435A-821B-00846009A094}" presName="childTextArrow" presStyleLbl="fgAccFollowNode1" presStyleIdx="5" presStyleCnt="6" custScaleY="980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976637-BCA2-4599-8979-C007E6D8098E}" type="presOf" srcId="{9986B396-A5CD-49A7-B91B-68EC2680A24A}" destId="{E89B9654-9374-440D-BA7B-DFBD2EEFF4DE}" srcOrd="0" destOrd="0" presId="urn:microsoft.com/office/officeart/2005/8/layout/process4"/>
    <dgm:cxn modelId="{E70240A1-409B-4415-A35D-5230531AFBF2}" type="presOf" srcId="{42752DCA-5ABA-417C-BDE4-A8221450B73F}" destId="{74D938A7-AD8F-45E5-9AFC-71DBAC3BF321}" srcOrd="0" destOrd="0" presId="urn:microsoft.com/office/officeart/2005/8/layout/process4"/>
    <dgm:cxn modelId="{3E32ACB2-969A-403C-8522-9BDCA0480DF5}" type="presOf" srcId="{73B02B29-BA40-4DAE-843F-79C7E2BAC16A}" destId="{41D7AD60-9610-413A-A976-9150A716E621}" srcOrd="0" destOrd="0" presId="urn:microsoft.com/office/officeart/2005/8/layout/process4"/>
    <dgm:cxn modelId="{C4DD6A9F-7051-4A93-9CC8-EFE373EA3545}" type="presOf" srcId="{E9F41FD0-4586-4C80-B01A-76CE2D2704E0}" destId="{640C3D6B-4998-4A31-9C38-9881D42430D0}" srcOrd="0" destOrd="0" presId="urn:microsoft.com/office/officeart/2005/8/layout/process4"/>
    <dgm:cxn modelId="{F1CA8775-E056-4527-BCB1-8C9C40D599E3}" type="presOf" srcId="{F4897CE9-D6C0-435A-821B-00846009A094}" destId="{40ECA7C0-79EB-4531-8178-A96396728EEA}" srcOrd="0" destOrd="0" presId="urn:microsoft.com/office/officeart/2005/8/layout/process4"/>
    <dgm:cxn modelId="{F2AA1276-8D59-4C9C-81F4-0695F99BE37B}" srcId="{9986B396-A5CD-49A7-B91B-68EC2680A24A}" destId="{A44FE537-23E7-4772-9DB1-9798BC832D60}" srcOrd="0" destOrd="0" parTransId="{4246FD78-69ED-46AB-9E46-3B66BAA3EFFC}" sibTransId="{920B3C49-7C5F-4B5C-A119-792E0BDDB4BF}"/>
    <dgm:cxn modelId="{9F138842-FA0B-4D3C-821B-EE86F723E0CC}" type="presOf" srcId="{F97FFAB6-EE9B-4C42-858C-90ABE391A26F}" destId="{9FB33423-749E-47C9-9E0D-DB215E3B8379}" srcOrd="1" destOrd="0" presId="urn:microsoft.com/office/officeart/2005/8/layout/process4"/>
    <dgm:cxn modelId="{540601D5-81D0-4DD6-9C45-1FC8730CBD4A}" type="presOf" srcId="{7A1CDAA8-C231-464D-9AA1-B5D278BC811A}" destId="{6FF4E44B-F589-4319-A21D-696C96AADC56}" srcOrd="0" destOrd="0" presId="urn:microsoft.com/office/officeart/2005/8/layout/process4"/>
    <dgm:cxn modelId="{A5D9AE8F-0F4E-41A5-9EF5-A805FB3B89A3}" srcId="{F97FFAB6-EE9B-4C42-858C-90ABE391A26F}" destId="{73B02B29-BA40-4DAE-843F-79C7E2BAC16A}" srcOrd="0" destOrd="0" parTransId="{CC57DF9D-AE6C-4D36-A9B4-A10F225F1022}" sibTransId="{22BFFDAB-ECBB-497C-9457-64A0C1970F45}"/>
    <dgm:cxn modelId="{CE518D90-A5B0-47EC-9A32-3077068D0357}" srcId="{42752DCA-5ABA-417C-BDE4-A8221450B73F}" destId="{69D408AA-BF0D-4152-A6FB-9E95FD956B2C}" srcOrd="1" destOrd="0" parTransId="{34ED0A52-5D8A-4D20-87FE-4A4C4D94977B}" sibTransId="{25A44FA9-548E-4ABC-978B-2FAD14349090}"/>
    <dgm:cxn modelId="{91951302-2B66-409B-889B-8690EFB071E1}" srcId="{69D408AA-BF0D-4152-A6FB-9E95FD956B2C}" destId="{2BF7FF3B-2C77-4F16-BD5F-D8A052143FDE}" srcOrd="1" destOrd="0" parTransId="{2D88CB28-3779-4E25-9647-0E79DAE014AC}" sibTransId="{1AD0F041-287A-49AF-8AD0-228E5FAC7177}"/>
    <dgm:cxn modelId="{0662CE6F-40B0-4C6A-A860-75525B3CBDBE}" type="presOf" srcId="{F97FFAB6-EE9B-4C42-858C-90ABE391A26F}" destId="{D4C1E94E-E919-49E0-B008-698261D39935}" srcOrd="0" destOrd="0" presId="urn:microsoft.com/office/officeart/2005/8/layout/process4"/>
    <dgm:cxn modelId="{631196A8-18D0-4507-A753-E5F3B4EA264B}" srcId="{69D408AA-BF0D-4152-A6FB-9E95FD956B2C}" destId="{7A1CDAA8-C231-464D-9AA1-B5D278BC811A}" srcOrd="0" destOrd="0" parTransId="{732DEC1C-D392-40E2-BC44-51CAE5262418}" sibTransId="{8F5F150E-CEBF-4FE9-9AFF-B38384C91073}"/>
    <dgm:cxn modelId="{EC3CF994-5CF1-40E0-9127-DE28B05A918C}" type="presOf" srcId="{2BF7FF3B-2C77-4F16-BD5F-D8A052143FDE}" destId="{BF05517E-1C88-4E11-A9F9-6BF6AB029894}" srcOrd="0" destOrd="0" presId="urn:microsoft.com/office/officeart/2005/8/layout/process4"/>
    <dgm:cxn modelId="{E90D0B26-B43E-44F4-AD58-8912A53D71DF}" srcId="{9986B396-A5CD-49A7-B91B-68EC2680A24A}" destId="{F4897CE9-D6C0-435A-821B-00846009A094}" srcOrd="1" destOrd="0" parTransId="{965B8782-0206-4814-B525-9344C4EDBDB5}" sibTransId="{F4708993-3E2A-430A-9DA2-68DF8E93269D}"/>
    <dgm:cxn modelId="{13CCFFEF-DF92-4BBE-8B60-283E9C18FC2A}" type="presOf" srcId="{69D408AA-BF0D-4152-A6FB-9E95FD956B2C}" destId="{134BCB7C-7F7D-43F7-B2B0-E58D13281906}" srcOrd="0" destOrd="0" presId="urn:microsoft.com/office/officeart/2005/8/layout/process4"/>
    <dgm:cxn modelId="{E413539B-7538-440B-B744-73CA502B4FD2}" type="presOf" srcId="{69D408AA-BF0D-4152-A6FB-9E95FD956B2C}" destId="{75303610-8AE7-4492-8847-B50F785825D2}" srcOrd="1" destOrd="0" presId="urn:microsoft.com/office/officeart/2005/8/layout/process4"/>
    <dgm:cxn modelId="{44CCD6E6-59EE-446F-9115-8EADD1922A84}" type="presOf" srcId="{9986B396-A5CD-49A7-B91B-68EC2680A24A}" destId="{50A07C23-DFFE-4F59-BA51-7C2E6E2379E4}" srcOrd="1" destOrd="0" presId="urn:microsoft.com/office/officeart/2005/8/layout/process4"/>
    <dgm:cxn modelId="{9E5860EC-37F5-40A7-9421-DE8718457EA7}" type="presOf" srcId="{A44FE537-23E7-4772-9DB1-9798BC832D60}" destId="{90AAE096-9D58-4ECD-862B-55B0B414C1FB}" srcOrd="0" destOrd="0" presId="urn:microsoft.com/office/officeart/2005/8/layout/process4"/>
    <dgm:cxn modelId="{1EA42701-69EA-4C9B-8EC1-8AEBC145F114}" srcId="{42752DCA-5ABA-417C-BDE4-A8221450B73F}" destId="{9986B396-A5CD-49A7-B91B-68EC2680A24A}" srcOrd="0" destOrd="0" parTransId="{99A1AB2E-E2B6-410A-9DAA-F9385B75091F}" sibTransId="{2C2FB2A8-E764-4EFE-BCBE-1C81BD78FF99}"/>
    <dgm:cxn modelId="{10DBD4A6-50C8-4401-95AF-AB0E540D5EA0}" srcId="{F97FFAB6-EE9B-4C42-858C-90ABE391A26F}" destId="{E9F41FD0-4586-4C80-B01A-76CE2D2704E0}" srcOrd="1" destOrd="0" parTransId="{F66FCC3E-F1BD-404D-82CA-D25876C8AEF2}" sibTransId="{635F497C-35EA-4294-BE8A-CA8747797532}"/>
    <dgm:cxn modelId="{54E0508A-3240-453D-86DE-D567764C3EFE}" srcId="{42752DCA-5ABA-417C-BDE4-A8221450B73F}" destId="{F97FFAB6-EE9B-4C42-858C-90ABE391A26F}" srcOrd="2" destOrd="0" parTransId="{6EAA812C-32E2-4E8F-973D-9D156B8389EC}" sibTransId="{52C96664-704C-4DAF-9548-069004F237B3}"/>
    <dgm:cxn modelId="{AB32E99E-FC5B-4065-A218-E04B18B925E3}" type="presParOf" srcId="{74D938A7-AD8F-45E5-9AFC-71DBAC3BF321}" destId="{BE55E0D3-8C61-4E38-8735-E2D8B10C59F9}" srcOrd="0" destOrd="0" presId="urn:microsoft.com/office/officeart/2005/8/layout/process4"/>
    <dgm:cxn modelId="{E966D0A7-C922-4D99-BC35-145CF4194C33}" type="presParOf" srcId="{BE55E0D3-8C61-4E38-8735-E2D8B10C59F9}" destId="{D4C1E94E-E919-49E0-B008-698261D39935}" srcOrd="0" destOrd="0" presId="urn:microsoft.com/office/officeart/2005/8/layout/process4"/>
    <dgm:cxn modelId="{DC571D34-8A5B-4E0F-A638-F5725DCB1926}" type="presParOf" srcId="{BE55E0D3-8C61-4E38-8735-E2D8B10C59F9}" destId="{9FB33423-749E-47C9-9E0D-DB215E3B8379}" srcOrd="1" destOrd="0" presId="urn:microsoft.com/office/officeart/2005/8/layout/process4"/>
    <dgm:cxn modelId="{711F1CB6-594F-46AD-B826-560A093194B8}" type="presParOf" srcId="{BE55E0D3-8C61-4E38-8735-E2D8B10C59F9}" destId="{F6208BBA-D0B5-4617-8A6F-9C0814A0C29D}" srcOrd="2" destOrd="0" presId="urn:microsoft.com/office/officeart/2005/8/layout/process4"/>
    <dgm:cxn modelId="{335DC805-6F5E-4404-818F-A7BD70975597}" type="presParOf" srcId="{F6208BBA-D0B5-4617-8A6F-9C0814A0C29D}" destId="{41D7AD60-9610-413A-A976-9150A716E621}" srcOrd="0" destOrd="0" presId="urn:microsoft.com/office/officeart/2005/8/layout/process4"/>
    <dgm:cxn modelId="{33EB8CB9-62A7-4008-9D75-095E8E924312}" type="presParOf" srcId="{F6208BBA-D0B5-4617-8A6F-9C0814A0C29D}" destId="{640C3D6B-4998-4A31-9C38-9881D42430D0}" srcOrd="1" destOrd="0" presId="urn:microsoft.com/office/officeart/2005/8/layout/process4"/>
    <dgm:cxn modelId="{8F038BC8-676E-4B06-AD18-79B9F34643A9}" type="presParOf" srcId="{74D938A7-AD8F-45E5-9AFC-71DBAC3BF321}" destId="{20719F4D-0DF4-4564-8274-545F941E3469}" srcOrd="1" destOrd="0" presId="urn:microsoft.com/office/officeart/2005/8/layout/process4"/>
    <dgm:cxn modelId="{F856405C-9A9F-42C9-BF6D-63653AEA838F}" type="presParOf" srcId="{74D938A7-AD8F-45E5-9AFC-71DBAC3BF321}" destId="{176F15B9-669D-45D6-8220-2148808921C5}" srcOrd="2" destOrd="0" presId="urn:microsoft.com/office/officeart/2005/8/layout/process4"/>
    <dgm:cxn modelId="{BD9B62F4-B173-4F1C-BDDE-5144CDE17F7F}" type="presParOf" srcId="{176F15B9-669D-45D6-8220-2148808921C5}" destId="{134BCB7C-7F7D-43F7-B2B0-E58D13281906}" srcOrd="0" destOrd="0" presId="urn:microsoft.com/office/officeart/2005/8/layout/process4"/>
    <dgm:cxn modelId="{2768883C-9A08-4B9B-9F80-EA8535C82258}" type="presParOf" srcId="{176F15B9-669D-45D6-8220-2148808921C5}" destId="{75303610-8AE7-4492-8847-B50F785825D2}" srcOrd="1" destOrd="0" presId="urn:microsoft.com/office/officeart/2005/8/layout/process4"/>
    <dgm:cxn modelId="{664D8E70-D1A0-4251-A691-A6F1CDF0201F}" type="presParOf" srcId="{176F15B9-669D-45D6-8220-2148808921C5}" destId="{D5869402-D2C0-4C1E-9A1A-0E92FE47FDE5}" srcOrd="2" destOrd="0" presId="urn:microsoft.com/office/officeart/2005/8/layout/process4"/>
    <dgm:cxn modelId="{EADB5CA3-EF30-4583-AD70-C35E6EE7ECB7}" type="presParOf" srcId="{D5869402-D2C0-4C1E-9A1A-0E92FE47FDE5}" destId="{6FF4E44B-F589-4319-A21D-696C96AADC56}" srcOrd="0" destOrd="0" presId="urn:microsoft.com/office/officeart/2005/8/layout/process4"/>
    <dgm:cxn modelId="{209DCAED-7B19-46DE-8E4C-8471DACAC929}" type="presParOf" srcId="{D5869402-D2C0-4C1E-9A1A-0E92FE47FDE5}" destId="{BF05517E-1C88-4E11-A9F9-6BF6AB029894}" srcOrd="1" destOrd="0" presId="urn:microsoft.com/office/officeart/2005/8/layout/process4"/>
    <dgm:cxn modelId="{C086E054-5D7C-47D9-AFD8-9346C989EB5C}" type="presParOf" srcId="{74D938A7-AD8F-45E5-9AFC-71DBAC3BF321}" destId="{110101C0-14EC-4530-8DF3-8A1812F3DFB7}" srcOrd="3" destOrd="0" presId="urn:microsoft.com/office/officeart/2005/8/layout/process4"/>
    <dgm:cxn modelId="{2ACADDE5-65AF-4C46-8CF3-86B50FA329DB}" type="presParOf" srcId="{74D938A7-AD8F-45E5-9AFC-71DBAC3BF321}" destId="{679A2B10-B423-43F8-BC2F-B9120CB8A8DD}" srcOrd="4" destOrd="0" presId="urn:microsoft.com/office/officeart/2005/8/layout/process4"/>
    <dgm:cxn modelId="{CA70C495-EB90-4519-AC84-0826AB1724B2}" type="presParOf" srcId="{679A2B10-B423-43F8-BC2F-B9120CB8A8DD}" destId="{E89B9654-9374-440D-BA7B-DFBD2EEFF4DE}" srcOrd="0" destOrd="0" presId="urn:microsoft.com/office/officeart/2005/8/layout/process4"/>
    <dgm:cxn modelId="{5512D54E-26D0-4B72-B859-946B59F1DF60}" type="presParOf" srcId="{679A2B10-B423-43F8-BC2F-B9120CB8A8DD}" destId="{50A07C23-DFFE-4F59-BA51-7C2E6E2379E4}" srcOrd="1" destOrd="0" presId="urn:microsoft.com/office/officeart/2005/8/layout/process4"/>
    <dgm:cxn modelId="{0F5644CB-4EA5-41F6-A0E6-6D8877404EB6}" type="presParOf" srcId="{679A2B10-B423-43F8-BC2F-B9120CB8A8DD}" destId="{D1817B45-248E-4111-9E42-4AA4322F4235}" srcOrd="2" destOrd="0" presId="urn:microsoft.com/office/officeart/2005/8/layout/process4"/>
    <dgm:cxn modelId="{4DB26BF3-31B0-4264-A7F4-6A9A8D54EA74}" type="presParOf" srcId="{D1817B45-248E-4111-9E42-4AA4322F4235}" destId="{90AAE096-9D58-4ECD-862B-55B0B414C1FB}" srcOrd="0" destOrd="0" presId="urn:microsoft.com/office/officeart/2005/8/layout/process4"/>
    <dgm:cxn modelId="{0135B3E3-B43D-44B4-8243-F3B2B3903852}" type="presParOf" srcId="{D1817B45-248E-4111-9E42-4AA4322F4235}" destId="{40ECA7C0-79EB-4531-8178-A96396728EEA}" srcOrd="1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028F6-9C00-49F3-9B31-15186464A81A}" type="datetimeFigureOut">
              <a:rPr lang="en-US" smtClean="0"/>
              <a:pPr/>
              <a:t>18/02/2011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706B9-B14A-4334-ACBC-2D0A1CD85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AC41-66BA-44B6-8D63-C4420057FFE3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44035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defTabSz="762000"/>
            <a:r>
              <a:rPr lang="en-US" sz="1000" i="1"/>
              <a:t>1</a:t>
            </a:r>
          </a:p>
        </p:txBody>
      </p:sp>
      <p:sp>
        <p:nvSpPr>
          <p:cNvPr id="44037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8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9" name="Rectangle 6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488" tIns="44450" rIns="90488" bIns="44450"/>
          <a:lstStyle/>
          <a:p>
            <a:endParaRPr lang="en-US" smtClean="0"/>
          </a:p>
        </p:txBody>
      </p:sp>
      <p:sp>
        <p:nvSpPr>
          <p:cNvPr id="44040" name="Rectangle 7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811A20-1CC1-400F-99EA-C4B8F691006E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706B9-B14A-4334-ACBC-2D0A1CD85D7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706B9-B14A-4334-ACBC-2D0A1CD85D7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706B9-B14A-4334-ACBC-2D0A1CD85D7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18/02/2011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18/02/2011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18/02/2011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1DFF0-F1FB-4619-9DBC-E042F1A938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18/02/2011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18/02/2011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18/02/2011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18/02/2011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18/02/2011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18/02/2011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18/02/2011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18/02/2011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18/02/2011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97-2003_Worksheet1.xls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97510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National programme for control of blindness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600200"/>
            <a:ext cx="7772400" cy="1508760"/>
          </a:xfrm>
        </p:spPr>
        <p:txBody>
          <a:bodyPr/>
          <a:lstStyle/>
          <a:p>
            <a:r>
              <a:rPr lang="en-US" dirty="0" smtClean="0"/>
              <a:t>Moderator : Prof. </a:t>
            </a:r>
            <a:r>
              <a:rPr lang="en-US" dirty="0" err="1" smtClean="0"/>
              <a:t>Mehendale</a:t>
            </a:r>
            <a:endParaRPr lang="en-US" dirty="0" smtClean="0"/>
          </a:p>
          <a:p>
            <a:r>
              <a:rPr lang="en-US" dirty="0" smtClean="0"/>
              <a:t>Presenter : </a:t>
            </a:r>
            <a:r>
              <a:rPr lang="en-US" dirty="0" err="1" smtClean="0"/>
              <a:t>Ranjana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3352800"/>
            <a:ext cx="4343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Objectives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To </a:t>
            </a:r>
            <a:r>
              <a:rPr lang="en-US" dirty="0" smtClean="0">
                <a:solidFill>
                  <a:srgbClr val="FF0000"/>
                </a:solidFill>
              </a:rPr>
              <a:t>reduce the backlog </a:t>
            </a:r>
            <a:r>
              <a:rPr lang="en-US" dirty="0" smtClean="0"/>
              <a:t>of blindness through identification and treatment of the blind; </a:t>
            </a:r>
          </a:p>
          <a:p>
            <a:pPr lvl="0"/>
            <a:r>
              <a:rPr lang="en-US" dirty="0" smtClean="0"/>
              <a:t>To develop </a:t>
            </a:r>
            <a:r>
              <a:rPr lang="en-US" dirty="0" smtClean="0">
                <a:solidFill>
                  <a:srgbClr val="FF0000"/>
                </a:solidFill>
              </a:rPr>
              <a:t>Comprehensive Eye Care facilities</a:t>
            </a:r>
            <a:r>
              <a:rPr lang="en-US" dirty="0" smtClean="0"/>
              <a:t> in every district; </a:t>
            </a:r>
          </a:p>
          <a:p>
            <a:pPr lvl="0"/>
            <a:r>
              <a:rPr lang="en-US" dirty="0" smtClean="0"/>
              <a:t>To develop </a:t>
            </a:r>
            <a:r>
              <a:rPr lang="en-US" dirty="0" smtClean="0">
                <a:solidFill>
                  <a:srgbClr val="FF0000"/>
                </a:solidFill>
              </a:rPr>
              <a:t>human resources </a:t>
            </a:r>
            <a:r>
              <a:rPr lang="en-US" dirty="0" smtClean="0"/>
              <a:t>for providing Eye Care Services; </a:t>
            </a:r>
          </a:p>
          <a:p>
            <a:pPr lvl="0"/>
            <a:r>
              <a:rPr lang="en-US" dirty="0" smtClean="0"/>
              <a:t>To improve </a:t>
            </a:r>
            <a:r>
              <a:rPr lang="en-US" dirty="0" smtClean="0">
                <a:solidFill>
                  <a:srgbClr val="FF0000"/>
                </a:solidFill>
              </a:rPr>
              <a:t>quality </a:t>
            </a:r>
            <a:r>
              <a:rPr lang="en-US" dirty="0" smtClean="0"/>
              <a:t>of service delivery; </a:t>
            </a:r>
          </a:p>
          <a:p>
            <a:pPr lvl="0"/>
            <a:r>
              <a:rPr lang="en-US" dirty="0" smtClean="0"/>
              <a:t>To secure </a:t>
            </a:r>
            <a:r>
              <a:rPr lang="en-US" dirty="0" smtClean="0">
                <a:solidFill>
                  <a:srgbClr val="FF0000"/>
                </a:solidFill>
              </a:rPr>
              <a:t>participation</a:t>
            </a:r>
            <a:r>
              <a:rPr lang="en-US" dirty="0" smtClean="0"/>
              <a:t> of Voluntary Organizations/Private Practitioners in eye Care. </a:t>
            </a:r>
          </a:p>
          <a:p>
            <a:pPr lvl="0"/>
            <a:r>
              <a:rPr lang="en-US" dirty="0" smtClean="0"/>
              <a:t>To enhance </a:t>
            </a:r>
            <a:r>
              <a:rPr lang="en-US" dirty="0" smtClean="0">
                <a:solidFill>
                  <a:srgbClr val="FF0000"/>
                </a:solidFill>
              </a:rPr>
              <a:t>community awareness</a:t>
            </a:r>
            <a:r>
              <a:rPr lang="en-US" dirty="0" smtClean="0"/>
              <a:t> on eye care.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Four  pronged strategy of the programme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Strengthening service delivery,</a:t>
            </a:r>
          </a:p>
          <a:p>
            <a:r>
              <a:rPr lang="en-US" dirty="0" smtClean="0"/>
              <a:t> Developing human resources for eye care,</a:t>
            </a:r>
          </a:p>
          <a:p>
            <a:r>
              <a:rPr lang="en-US" dirty="0" smtClean="0"/>
              <a:t>Promoting outreach activities and public awareness and</a:t>
            </a:r>
          </a:p>
          <a:p>
            <a:r>
              <a:rPr lang="en-US" dirty="0" smtClean="0"/>
              <a:t>Developing institutional capacity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Revised strategies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5181600" cy="5181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To make NPCB more comprehensive-corneal blindness, refractive error, post op </a:t>
            </a:r>
            <a:r>
              <a:rPr lang="en-US" sz="2400" dirty="0" smtClean="0"/>
              <a:t>cataract</a:t>
            </a:r>
            <a:r>
              <a:rPr lang="en-US" sz="2000" dirty="0" smtClean="0"/>
              <a:t>, glaucoma.</a:t>
            </a:r>
          </a:p>
          <a:p>
            <a:r>
              <a:rPr lang="en-US" sz="2000" dirty="0" smtClean="0"/>
              <a:t>To </a:t>
            </a:r>
            <a:r>
              <a:rPr lang="en-US" sz="2000" dirty="0" smtClean="0">
                <a:solidFill>
                  <a:srgbClr val="FF0000"/>
                </a:solidFill>
              </a:rPr>
              <a:t>shift </a:t>
            </a:r>
            <a:r>
              <a:rPr lang="en-US" sz="2000" dirty="0" smtClean="0"/>
              <a:t>eye camp approach to a fixed facility surgical approach.</a:t>
            </a:r>
          </a:p>
          <a:p>
            <a:r>
              <a:rPr lang="en-US" sz="2000" dirty="0" smtClean="0"/>
              <a:t>To </a:t>
            </a:r>
            <a:r>
              <a:rPr lang="en-US" sz="2000" dirty="0" smtClean="0">
                <a:solidFill>
                  <a:srgbClr val="FF0000"/>
                </a:solidFill>
              </a:rPr>
              <a:t>expand</a:t>
            </a:r>
            <a:r>
              <a:rPr lang="en-US" sz="2000" dirty="0" smtClean="0"/>
              <a:t> world bank project activities like construction of dedicated eye operation theatres</a:t>
            </a:r>
          </a:p>
          <a:p>
            <a:r>
              <a:rPr lang="en-US" sz="2000" dirty="0" smtClean="0"/>
              <a:t>To strengthen </a:t>
            </a:r>
            <a:r>
              <a:rPr lang="en-US" sz="2000" dirty="0" smtClean="0">
                <a:solidFill>
                  <a:srgbClr val="FF0000"/>
                </a:solidFill>
              </a:rPr>
              <a:t>participation </a:t>
            </a:r>
            <a:r>
              <a:rPr lang="en-US" sz="2000" dirty="0" smtClean="0"/>
              <a:t>of voluntary </a:t>
            </a:r>
            <a:r>
              <a:rPr lang="en-US" sz="2000" dirty="0" err="1" smtClean="0"/>
              <a:t>orgnization</a:t>
            </a:r>
            <a:r>
              <a:rPr lang="en-US" sz="2000" dirty="0" smtClean="0"/>
              <a:t> in programme.</a:t>
            </a:r>
          </a:p>
          <a:p>
            <a:r>
              <a:rPr lang="en-US" sz="2000" dirty="0" smtClean="0"/>
              <a:t>To enhance eye care services in </a:t>
            </a:r>
            <a:r>
              <a:rPr lang="en-US" sz="2000" dirty="0" smtClean="0">
                <a:solidFill>
                  <a:srgbClr val="FF0000"/>
                </a:solidFill>
              </a:rPr>
              <a:t>tribal</a:t>
            </a:r>
            <a:r>
              <a:rPr lang="en-US" sz="2000" dirty="0" smtClean="0"/>
              <a:t> and other under served areas.</a:t>
            </a:r>
            <a:endParaRPr lang="en-US" sz="2000" dirty="0"/>
          </a:p>
        </p:txBody>
      </p:sp>
      <p:pic>
        <p:nvPicPr>
          <p:cNvPr id="27650" name="Picture 2" descr="C:\Documents and Settings\Dr.Prashant\My Documents\My Pictures\slide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1371600"/>
            <a:ext cx="33528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5084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Organizational structure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2296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Composition of state health society (blindness division)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pPr lvl="0"/>
            <a:r>
              <a:rPr lang="en-US" dirty="0" smtClean="0"/>
              <a:t>The primary purpose-is to </a:t>
            </a:r>
            <a:r>
              <a:rPr lang="en-US" dirty="0" smtClean="0">
                <a:solidFill>
                  <a:srgbClr val="FF0000"/>
                </a:solidFill>
              </a:rPr>
              <a:t>plan, implement and monitor</a:t>
            </a:r>
            <a:r>
              <a:rPr lang="en-US" dirty="0" smtClean="0"/>
              <a:t> blindness control activities in all the districts of the State as per the pattern of assistance approved for National Programme for Control of Blindness by the cabinet in Centre. </a:t>
            </a:r>
          </a:p>
          <a:p>
            <a:pPr lvl="0"/>
            <a:r>
              <a:rPr lang="en-US" dirty="0" smtClean="0"/>
              <a:t>In the state level the State health Society is formed with the following members</a:t>
            </a:r>
          </a:p>
          <a:p>
            <a:pPr lvl="0"/>
            <a:r>
              <a:rPr lang="en-US" dirty="0" smtClean="0"/>
              <a:t>Chairman : </a:t>
            </a:r>
            <a:r>
              <a:rPr lang="en-US" dirty="0" smtClean="0">
                <a:solidFill>
                  <a:srgbClr val="FF0000"/>
                </a:solidFill>
              </a:rPr>
              <a:t>State Mission Director/Secretary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Vice Chairman </a:t>
            </a:r>
            <a:r>
              <a:rPr lang="en-US" dirty="0" smtClean="0">
                <a:solidFill>
                  <a:srgbClr val="FF0000"/>
                </a:solidFill>
              </a:rPr>
              <a:t>: Director Health Services</a:t>
            </a:r>
          </a:p>
          <a:p>
            <a:pPr lvl="0"/>
            <a:r>
              <a:rPr lang="en-US" dirty="0" smtClean="0"/>
              <a:t>Member Secretary : </a:t>
            </a:r>
            <a:r>
              <a:rPr lang="en-US" dirty="0" smtClean="0">
                <a:solidFill>
                  <a:srgbClr val="FF0000"/>
                </a:solidFill>
              </a:rPr>
              <a:t>Joint/Dy. Director </a:t>
            </a:r>
            <a:r>
              <a:rPr lang="en-US" dirty="0" smtClean="0"/>
              <a:t>(from the state cadre)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077200" cy="4526280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 To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coordinate and monitor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with all the District Health Society</a:t>
            </a:r>
          </a:p>
          <a:p>
            <a:pPr lv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To conduct regular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review meeting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with districts in coordination with Centre.</a:t>
            </a:r>
          </a:p>
          <a:p>
            <a:pPr lv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 To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procure equipment and drugs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which required in GOI facilities</a:t>
            </a:r>
          </a:p>
          <a:p>
            <a:pPr lv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4. To receive and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monitor use of funds,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equipments and material from the Government and other agencies.</a:t>
            </a:r>
          </a:p>
          <a:p>
            <a:pPr lv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5. To involve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voluntary organization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Private Practitioners providing free/Subsidized eye care services in district.</a:t>
            </a:r>
          </a:p>
          <a:p>
            <a:pPr lv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6. To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promote eye donation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through various media and monitor the districts for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collection and utilization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eyes collected by eye donation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centres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eye banks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914400"/>
          </a:xfrm>
        </p:spPr>
        <p:txBody>
          <a:bodyPr/>
          <a:lstStyle/>
          <a:p>
            <a:r>
              <a:rPr lang="en-US" dirty="0" smtClean="0"/>
              <a:t>Composition of DBCS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0"/>
            <a:ext cx="7772400" cy="45720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Maximum  of 15 members: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Chairman :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District Collector/District Mission Director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Vice-Chairman : Chief Medical &amp; Health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Officer/District Health Officer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Member Secretary : Officer of the level of Deputy CMO preferably an Ophthalmologist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Technical Advisor :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Chief Ophthalmic Surgeon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District hospital. Members : Medical Superintendent/ Civil Surgeon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Distt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Hospital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District Education Officer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Representatives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NGOs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engaged in eye care services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District Mass media/ IEC officer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Prominent practicing eye surgeons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5846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Functions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09600"/>
            <a:ext cx="8229600" cy="452628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assess the magnitude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and spread of blindness in the district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organize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screening camps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identifying those requiring cataract surgery and other blinding disorders,;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plan and organize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training;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procure drugs and consumables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receive and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monitor use of funds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involve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voluntary and private hospitals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providing free/subsidized eye care services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organize screening of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school children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promote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eye donation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through various media and monitor collection and utilization of eyes collected by eye donation centers and eye banks.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PMOAs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shall be doing the regular screening for and other diseases in the out reach camps.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GRANT-IN-AID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1143000"/>
            <a:ext cx="5105400" cy="4572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Funds will be released by the GOI to State Health Society (or State Health &amp; FW Society) based on Annual Action Plan submitted to GOI. 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a. Statement on performance and expenditure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b. Audited Statement of Accounts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c. Utilization Certificate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d. State Annual Action Plan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for the current financial year.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GOI will release funds in two equal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instalments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a financial year; first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instalment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will be equivalent to 50% of the planned budget. 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Documents and Settings\Dr.Prashant\My Documents\My Pictures\slid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33600"/>
            <a:ext cx="32766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Grant-in-aid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Honorarium to Member Secretary and other staff</a:t>
            </a:r>
          </a:p>
          <a:p>
            <a:r>
              <a:rPr lang="en-US" dirty="0" smtClean="0"/>
              <a:t> Procurement of goods</a:t>
            </a:r>
          </a:p>
          <a:p>
            <a:r>
              <a:rPr lang="en-US" dirty="0" smtClean="0"/>
              <a:t>Provision of spectacles</a:t>
            </a:r>
          </a:p>
          <a:p>
            <a:r>
              <a:rPr lang="en-US" dirty="0" smtClean="0"/>
              <a:t>Information Education and Communication</a:t>
            </a:r>
          </a:p>
          <a:p>
            <a:r>
              <a:rPr lang="en-US" dirty="0" smtClean="0"/>
              <a:t>Grant-in-aid to voluntary organizations</a:t>
            </a:r>
          </a:p>
          <a:p>
            <a:r>
              <a:rPr lang="en-US" dirty="0" smtClean="0"/>
              <a:t>Training activities within the District</a:t>
            </a:r>
          </a:p>
          <a:p>
            <a:r>
              <a:rPr lang="en-US" dirty="0" smtClean="0"/>
              <a:t>Operational </a:t>
            </a:r>
            <a:r>
              <a:rPr lang="en-US" dirty="0" smtClean="0"/>
              <a:t>Expenditure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8675" name="Picture 3" descr="C:\Documents and Settings\Dr.Prashant\My Documents\My Pictures\factf_blindness_photo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1676400"/>
            <a:ext cx="3657600" cy="5016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NPCB was launched in the year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1976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as a 100%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Centrally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Sponsored scheme with the goal to reduce the prevalence of blindness to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0.3%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2020.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Rapid Survey on Avoidable Blindness conducted under NPCB during 2006-07 showed reduction in the prevalence rate of blindness from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1.1% (2001-02)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 1% (2006-07).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0"/>
            <a:ext cx="1905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blind register,</a:t>
            </a:r>
          </a:p>
          <a:p>
            <a:r>
              <a:rPr lang="en-US" dirty="0" smtClean="0"/>
              <a:t> cataract surgery record, </a:t>
            </a:r>
          </a:p>
          <a:p>
            <a:r>
              <a:rPr lang="en-US" dirty="0" smtClean="0"/>
              <a:t>diabetic register,</a:t>
            </a:r>
          </a:p>
          <a:p>
            <a:r>
              <a:rPr lang="en-US" dirty="0" smtClean="0"/>
              <a:t> glaucoma register, </a:t>
            </a:r>
          </a:p>
          <a:p>
            <a:r>
              <a:rPr lang="en-US" dirty="0" smtClean="0"/>
              <a:t>squint register,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keratoplasty</a:t>
            </a:r>
            <a:r>
              <a:rPr lang="en-US" dirty="0" smtClean="0"/>
              <a:t>, </a:t>
            </a:r>
          </a:p>
          <a:p>
            <a:r>
              <a:rPr lang="en-US" dirty="0" smtClean="0"/>
              <a:t>monthly and quarterly reporting format, cash book, balance sheet, utilization certificate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MONITORING FOR QUALITY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5715000" cy="5486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Random checks </a:t>
            </a:r>
            <a:r>
              <a:rPr lang="en-US" dirty="0" smtClean="0"/>
              <a:t>need to be carried out to assess the validity of reported data, status of follow-up, provision of glasses and patient satisfaction.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Standard Cataract Surgery Records </a:t>
            </a:r>
            <a:r>
              <a:rPr lang="en-US" dirty="0" smtClean="0"/>
              <a:t>(Format II) should be filled up for each operation performed.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Periodic review</a:t>
            </a:r>
            <a:r>
              <a:rPr lang="en-US" dirty="0" smtClean="0"/>
              <a:t> should be undertaken by the District Health Society to assess the progress in each block and by each provider unit.</a:t>
            </a:r>
          </a:p>
          <a:p>
            <a:r>
              <a:rPr lang="en-US" dirty="0" smtClean="0"/>
              <a:t> The District Health Society should be concerned about the outcomes i.e. number of persons whose </a:t>
            </a:r>
            <a:r>
              <a:rPr lang="en-US" dirty="0" smtClean="0">
                <a:solidFill>
                  <a:srgbClr val="FF0000"/>
                </a:solidFill>
              </a:rPr>
              <a:t>eyesight is restored </a:t>
            </a:r>
            <a:r>
              <a:rPr lang="en-US" dirty="0" smtClean="0"/>
              <a:t>rather than be satisfied with the</a:t>
            </a:r>
          </a:p>
          <a:p>
            <a:pPr>
              <a:buNone/>
            </a:pPr>
            <a:r>
              <a:rPr lang="en-US" dirty="0" smtClean="0"/>
              <a:t>     product i.e. no. of cataract operations performed.</a:t>
            </a:r>
            <a:endParaRPr lang="en-US" dirty="0"/>
          </a:p>
        </p:txBody>
      </p:sp>
      <p:pic>
        <p:nvPicPr>
          <p:cNvPr id="30722" name="Picture 2" descr="C:\Documents and Settings\Dr.Prashant\My Documents\My Pictures\slide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3581400"/>
            <a:ext cx="320040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Training activities under NPCB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6280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(a).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General Training in ECCE / IOL, SICS and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Phaco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Emulsification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(2months) -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Keratometry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Biometry and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Yag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Laser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Capsulotomy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along with surgery techniques.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(b).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SICS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and simultaneously SICS trained surgeons only will be sent for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Phaco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Pediatric Ophthalmology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(3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mths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) -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management of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Amblyopia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and squint, Cataract, Glaucoma and Retinopathy of pre-maturity (ROP).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Medical Retina &amp;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Vitreo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Retinal Surgery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(3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mths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–indirect Ophthalmoscope, fluorescence angiography 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Low Vision Services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– 1 week Training.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trainees will be posted to Low Vision units of training institutions. They should be taught handling of various instruments / L.V Aids and Management of patients.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</p:spPr>
        <p:txBody>
          <a:bodyPr/>
          <a:lstStyle/>
          <a:p>
            <a:r>
              <a:rPr lang="en-US" dirty="0" smtClean="0"/>
              <a:t>New initiatives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4526280"/>
          </a:xfrm>
        </p:spPr>
        <p:txBody>
          <a:bodyPr>
            <a:noAutofit/>
          </a:bodyPr>
          <a:lstStyle/>
          <a:p>
            <a:pPr lvl="0"/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Construction of dedicated Eye Wards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and Eye Operation theaters in Districts</a:t>
            </a:r>
          </a:p>
          <a:p>
            <a:pPr lvl="0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Appointment of </a:t>
            </a:r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Ophthalmic Surgeons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and Ophthalmic Assistants in new districts</a:t>
            </a:r>
          </a:p>
          <a:p>
            <a:pPr lvl="0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Appointment of </a:t>
            </a:r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Ophthalmic Assistants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in PHCs/ Vision Centers where there are none (at present ophthalmic assistants are available in block level PHCs only) </a:t>
            </a:r>
          </a:p>
          <a:p>
            <a:pPr lvl="0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Appointment of Eye Donation </a:t>
            </a:r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Counselors</a:t>
            </a:r>
          </a:p>
          <a:p>
            <a:pPr lvl="0"/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Grant-in-aid for NGOs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for management of other Eye diseases other than Cataract like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Diabetic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Retinopathy, Glaucoma Management, Laser Techniques, Corneal Transplantation,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Vitreoretinal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Surgery, </a:t>
            </a:r>
          </a:p>
          <a:p>
            <a:pPr lvl="0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Treatment of </a:t>
            </a:r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childhood blindness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etc of </a:t>
            </a:r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Rs. 750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per case for Cataract/IOL Implantation Surgery and </a:t>
            </a:r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Rs.1000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per case of other major Eye Diseases as described above. For North-Eastern States, Hilly and Desert Areas </a:t>
            </a:r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Rs. 850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for Cataract and </a:t>
            </a:r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Rs.1100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for other major Eye Care Management is proposed. </a:t>
            </a:r>
          </a:p>
          <a:p>
            <a:pPr lvl="0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Special attention to clear </a:t>
            </a:r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Cataract Backlog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and take care of other Eye Health Care Centers from NE States. </a:t>
            </a:r>
          </a:p>
          <a:p>
            <a:pPr lvl="0"/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Telemedicine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in Ophthalmology {Eye Care Management Information and Communication Network} </a:t>
            </a:r>
          </a:p>
          <a:p>
            <a:pPr lvl="0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Involvement of </a:t>
            </a:r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Private Practitioners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 provision of </a:t>
            </a:r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Rs.1550 </a:t>
            </a:r>
            <a:r>
              <a:rPr lang="en-US" sz="1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crore</a:t>
            </a:r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has been proposed for implementation of NPCB during 11th Five Year Plan.</a:t>
            </a:r>
          </a:p>
          <a:p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international agencies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5334000" cy="4572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WHO- 40 intra country fellowship in institute of Excellence under </a:t>
            </a:r>
            <a:r>
              <a:rPr lang="en-US" dirty="0" err="1" smtClean="0"/>
              <a:t>specialities</a:t>
            </a:r>
            <a:r>
              <a:rPr lang="en-US" dirty="0" smtClean="0"/>
              <a:t>, corneal </a:t>
            </a:r>
            <a:r>
              <a:rPr lang="en-US" dirty="0" err="1" smtClean="0"/>
              <a:t>tr</a:t>
            </a:r>
            <a:r>
              <a:rPr lang="en-US" dirty="0" smtClean="0"/>
              <a:t> </a:t>
            </a:r>
            <a:r>
              <a:rPr lang="en-US" dirty="0" err="1" smtClean="0"/>
              <a:t>ansplantation,vitreo</a:t>
            </a:r>
            <a:r>
              <a:rPr lang="en-US" dirty="0" smtClean="0"/>
              <a:t>-retinal </a:t>
            </a:r>
            <a:r>
              <a:rPr lang="en-US" dirty="0" err="1" smtClean="0"/>
              <a:t>surgery,laser</a:t>
            </a:r>
            <a:r>
              <a:rPr lang="en-US" dirty="0" smtClean="0"/>
              <a:t> in </a:t>
            </a:r>
            <a:r>
              <a:rPr lang="en-US" dirty="0" err="1" smtClean="0"/>
              <a:t>opthal</a:t>
            </a:r>
            <a:r>
              <a:rPr lang="en-US" dirty="0" smtClean="0"/>
              <a:t>, </a:t>
            </a:r>
            <a:r>
              <a:rPr lang="en-US" dirty="0" err="1" smtClean="0"/>
              <a:t>paed</a:t>
            </a:r>
            <a:r>
              <a:rPr lang="en-US" dirty="0" smtClean="0"/>
              <a:t> </a:t>
            </a:r>
            <a:r>
              <a:rPr lang="en-US" dirty="0" err="1" smtClean="0"/>
              <a:t>opth</a:t>
            </a:r>
            <a:endParaRPr lang="en-US" dirty="0" smtClean="0"/>
          </a:p>
          <a:p>
            <a:r>
              <a:rPr lang="en-US" dirty="0" smtClean="0"/>
              <a:t>Launch workshop on Vision 2020, “the right to </a:t>
            </a:r>
            <a:r>
              <a:rPr lang="en-US" dirty="0" err="1" smtClean="0"/>
              <a:t>sight”initiative</a:t>
            </a:r>
            <a:endParaRPr lang="en-US" dirty="0" smtClean="0"/>
          </a:p>
          <a:p>
            <a:r>
              <a:rPr lang="en-US" dirty="0" smtClean="0"/>
              <a:t>World Sight day </a:t>
            </a:r>
          </a:p>
          <a:p>
            <a:r>
              <a:rPr lang="en-US" dirty="0" smtClean="0"/>
              <a:t>Danish International Development Agency</a:t>
            </a:r>
          </a:p>
          <a:p>
            <a:r>
              <a:rPr lang="en-US" dirty="0" smtClean="0"/>
              <a:t>World Bank- assisted cataract blindness control project, in which Rs. 554 </a:t>
            </a:r>
            <a:r>
              <a:rPr lang="en-US" dirty="0" err="1" smtClean="0"/>
              <a:t>crore</a:t>
            </a:r>
            <a:r>
              <a:rPr lang="en-US" dirty="0" smtClean="0"/>
              <a:t> had spent.</a:t>
            </a:r>
            <a:endParaRPr lang="en-US" dirty="0"/>
          </a:p>
        </p:txBody>
      </p:sp>
      <p:pic>
        <p:nvPicPr>
          <p:cNvPr id="31746" name="Picture 2" descr="C:\Documents and Settings\Dr.Prashant\My Documents\My Pictures\slide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3352800"/>
            <a:ext cx="289560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Achivements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5562600" cy="4572000"/>
          </a:xfrm>
        </p:spPr>
        <p:txBody>
          <a:bodyPr>
            <a:noAutofit/>
          </a:bodyPr>
          <a:lstStyle/>
          <a:p>
            <a:pPr lvl="0"/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307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Dedicated eye operation theatres and eye wards built in District level hospitals; </a:t>
            </a:r>
          </a:p>
          <a:p>
            <a:pPr lv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Supply of Ophthalmic equipment for diagnosis and treatment of common eye disorders </a:t>
            </a:r>
          </a:p>
          <a:p>
            <a:pPr lv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More than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2000 Eye Surgeons trained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IOL surgery and other super specialties. </a:t>
            </a:r>
          </a:p>
          <a:p>
            <a:pPr lv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During the year 2006-07, a total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50,40,336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Cataract Surgeries were performed against the target of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45,00,000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out of which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94%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Surgeries were with IOL Implantation. </a:t>
            </a:r>
          </a:p>
          <a:p>
            <a:pPr lv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volume of cataract surgery has steadily increased since 1993. Currently, Cataract Surgery Rate is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4500 per million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populations. There has been a significant increase in proportion of cataract surgeries with IOL implantation from &lt;9 % in 1994 to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93%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in 2006-07. </a:t>
            </a:r>
          </a:p>
          <a:p>
            <a:pPr lv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Documents and Settings\Dr.Prashant\My Documents\My Pictures\slide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2971800"/>
            <a:ext cx="32004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7772400" cy="914400"/>
          </a:xfrm>
        </p:spPr>
        <p:txBody>
          <a:bodyPr/>
          <a:lstStyle/>
          <a:p>
            <a:r>
              <a:rPr lang="en-US" b="1" dirty="0" smtClean="0"/>
              <a:t>Special drive in NE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make the drive a success, Eye Surgeons from reputed institutions like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Dr. R.P. Centre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New Delhi, Venue Eye Hospital, New Delhi and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Aravind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Eye Hospital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Madurai (TN) have been deputed in NE States for Cataract Surgeries.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Against the target of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59,000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cataract surgeries for 2005-06, around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57141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cataract surgeries were performed in these states during 2005-06. During the year 2006-07, around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62,145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cataract surgeries have been reported by NE states against the target of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59,000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cataract surgeries.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is the first time in recent years that NE states have achieved more than their annual target for Cataract surgeries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772400" cy="914400"/>
          </a:xfrm>
        </p:spPr>
        <p:txBody>
          <a:bodyPr/>
          <a:lstStyle/>
          <a:p>
            <a:r>
              <a:rPr lang="en-US" dirty="0" smtClean="0"/>
              <a:t>NPCB implementation in </a:t>
            </a:r>
            <a:r>
              <a:rPr lang="en-US" dirty="0" err="1" smtClean="0"/>
              <a:t>Wardha</a:t>
            </a:r>
            <a:r>
              <a:rPr lang="en-US" dirty="0" smtClean="0"/>
              <a:t> District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Ophthalmic surgeon – 2</a:t>
            </a:r>
          </a:p>
          <a:p>
            <a:r>
              <a:rPr lang="en-US" dirty="0" smtClean="0"/>
              <a:t>Ophthalmic assistant- 18, 1/</a:t>
            </a:r>
            <a:r>
              <a:rPr lang="en-US" dirty="0" err="1" smtClean="0"/>
              <a:t>lakh</a:t>
            </a:r>
            <a:r>
              <a:rPr lang="en-US" dirty="0" smtClean="0"/>
              <a:t> population</a:t>
            </a:r>
          </a:p>
          <a:p>
            <a:r>
              <a:rPr lang="en-US" dirty="0" smtClean="0"/>
              <a:t>- arrange monthly camp</a:t>
            </a:r>
          </a:p>
          <a:p>
            <a:r>
              <a:rPr lang="en-US" dirty="0" smtClean="0"/>
              <a:t>Rural hospital-8</a:t>
            </a:r>
          </a:p>
          <a:p>
            <a:r>
              <a:rPr lang="en-US" dirty="0" smtClean="0"/>
              <a:t>PHC-8</a:t>
            </a:r>
          </a:p>
          <a:p>
            <a:r>
              <a:rPr lang="en-US" dirty="0" smtClean="0"/>
              <a:t>SDH-1</a:t>
            </a:r>
          </a:p>
          <a:p>
            <a:r>
              <a:rPr lang="en-US" dirty="0" smtClean="0"/>
              <a:t>Civil hospital-1</a:t>
            </a:r>
          </a:p>
          <a:p>
            <a:r>
              <a:rPr lang="en-US" dirty="0" smtClean="0"/>
              <a:t>Non Governmental </a:t>
            </a:r>
            <a:r>
              <a:rPr lang="en-US" dirty="0" err="1" smtClean="0"/>
              <a:t>organisation</a:t>
            </a:r>
            <a:r>
              <a:rPr lang="en-US" dirty="0" smtClean="0"/>
              <a:t> – </a:t>
            </a:r>
            <a:r>
              <a:rPr lang="en-US" dirty="0" err="1" smtClean="0"/>
              <a:t>Sewagram</a:t>
            </a:r>
            <a:r>
              <a:rPr lang="en-US" dirty="0" smtClean="0"/>
              <a:t> &amp; </a:t>
            </a:r>
            <a:r>
              <a:rPr lang="en-US" dirty="0" err="1" smtClean="0"/>
              <a:t>Sawangi</a:t>
            </a:r>
            <a:r>
              <a:rPr lang="en-US" dirty="0" smtClean="0"/>
              <a:t> medical collages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4676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1524000"/>
                <a:gridCol w="1676400"/>
                <a:gridCol w="990600"/>
                <a:gridCol w="762000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US" dirty="0" err="1" smtClean="0"/>
                        <a:t>Wardha</a:t>
                      </a:r>
                      <a:r>
                        <a:rPr lang="en-US" dirty="0" smtClean="0"/>
                        <a:t> District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achievement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10442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10442</a:t>
                      </a:r>
                      <a:endParaRPr lang="en-US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n-US" dirty="0" smtClean="0"/>
                        <a:t>69%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Government hospital</a:t>
                      </a:r>
                      <a:r>
                        <a:rPr lang="en-US" baseline="0" dirty="0" smtClean="0"/>
                        <a:t>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5170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NGO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MGIMSSewagram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3500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5272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JNMC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Sawangi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1772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772400" cy="4572000"/>
          </a:xfrm>
        </p:spPr>
        <p:txBody>
          <a:bodyPr>
            <a:no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Govt. of India. National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Programme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for Control of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blindness:Guidelines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for State Health Society and District Health Society,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Opthalmic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/Health division,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Nirman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Bhavan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New Delhi, 2009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World health organization. Vision 2020 the right to sight, Global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Initiat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iative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for the elimination of avoidable blindness , Action plan 2006-2011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R. Serge et al. Global data on visual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impairement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in the year 2002. Bulletin of the World Health Organization ,2004 november;82(11):844-849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Thylefors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,' A.-D. Negrel,2 R. Pararajasegaram,2 &amp; K.Y. Dadzie2.Global data on blindness . Bulletin of the World Health Organization, 1995, 73 (1): 115-121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World health organization. Trachoma Control ,a guide for trachoma managers, 2006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World health organization. Magnitude and causes of visual impairment,2007</a:t>
            </a:r>
          </a:p>
          <a:p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A. National commission on macroeconomics and health,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Govrnment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of India  Background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Papers·Burden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of Disease in India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R . Jose. Present status of the national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programme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for control of blindness in India .Community Eye Health J 2008;21(65): s103-s104</a:t>
            </a: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 Definition</a:t>
            </a:r>
            <a:r>
              <a:rPr lang="en-US" b="1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452628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Low vision –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 of less than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6/18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but equal to or better than 3/60, or a corresponding visual field loss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less than 20°,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the better eye with the best possible correction. (10th revision of the WHO International Statistical Classification of Diseases, Injuries and Causes of Death)</a:t>
            </a:r>
          </a:p>
          <a:p>
            <a:r>
              <a:rPr lang="en-US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Blindness  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 of less than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3/60,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or a corresponding visual field loss to less than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in the better eye with the best possible correction.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‘Visual impairment’ includes both low vision and blindness.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2009, the term ‘low vision’ was deleted from the 10th revision of the ICD (ICD-10), 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Moderate visual impairment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-presenting visual acuity of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&lt; 6/18 to 6/60 and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Severe visual impairment-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VA&lt; 6/60 to 3/60  from all causes.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0"/>
            <a:ext cx="868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Burden of disease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Globally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about 314 million people are visually impaired, </a:t>
            </a:r>
            <a:r>
              <a:rPr lang="en-US" dirty="0" smtClean="0">
                <a:solidFill>
                  <a:srgbClr val="FF0000"/>
                </a:solidFill>
              </a:rPr>
              <a:t>45 million</a:t>
            </a:r>
            <a:r>
              <a:rPr lang="en-US" dirty="0" smtClean="0"/>
              <a:t> of them are blind.</a:t>
            </a:r>
          </a:p>
          <a:p>
            <a:r>
              <a:rPr lang="en-US" dirty="0" smtClean="0"/>
              <a:t>1990- ranged from 0.08% of children to 4.4% of persons aged over 60 years, with an overall global prevalence of </a:t>
            </a:r>
            <a:r>
              <a:rPr lang="en-US" dirty="0" smtClean="0">
                <a:solidFill>
                  <a:srgbClr val="FF0000"/>
                </a:solidFill>
              </a:rPr>
              <a:t>0.7%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7 million </a:t>
            </a:r>
            <a:r>
              <a:rPr lang="en-US" dirty="0" smtClean="0"/>
              <a:t>people become blind </a:t>
            </a:r>
            <a:r>
              <a:rPr lang="en-US" dirty="0" smtClean="0">
                <a:solidFill>
                  <a:srgbClr val="FF0000"/>
                </a:solidFill>
              </a:rPr>
              <a:t>each year </a:t>
            </a:r>
            <a:r>
              <a:rPr lang="en-US" dirty="0" smtClean="0"/>
              <a:t>and that the number of blind people worldwide was increasing by 1–2 million per year.</a:t>
            </a:r>
          </a:p>
          <a:p>
            <a:pPr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In India</a:t>
            </a:r>
          </a:p>
          <a:p>
            <a:r>
              <a:rPr lang="en-US" dirty="0" smtClean="0"/>
              <a:t>2003-</a:t>
            </a:r>
            <a:r>
              <a:rPr lang="en-US" dirty="0" smtClean="0">
                <a:solidFill>
                  <a:srgbClr val="FF0000"/>
                </a:solidFill>
              </a:rPr>
              <a:t>1.1%</a:t>
            </a:r>
            <a:r>
              <a:rPr lang="en-US" dirty="0" smtClean="0"/>
              <a:t> in the major States and 1.38% in the north-eastern States</a:t>
            </a:r>
          </a:p>
          <a:p>
            <a:r>
              <a:rPr lang="en-US" dirty="0" smtClean="0"/>
              <a:t>2006-07 -</a:t>
            </a:r>
            <a:r>
              <a:rPr lang="en-US" dirty="0" smtClean="0">
                <a:solidFill>
                  <a:srgbClr val="FF0000"/>
                </a:solidFill>
              </a:rPr>
              <a:t>1%.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711200" y="6229350"/>
            <a:ext cx="1828800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3149600" y="6229350"/>
            <a:ext cx="2844800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170" name="Object 6">
            <a:hlinkClick r:id="" action="ppaction://ole?verb=0"/>
          </p:cNvPr>
          <p:cNvGraphicFramePr>
            <a:graphicFrameLocks/>
          </p:cNvGraphicFramePr>
          <p:nvPr/>
        </p:nvGraphicFramePr>
        <p:xfrm>
          <a:off x="796925" y="1563688"/>
          <a:ext cx="7626350" cy="4891087"/>
        </p:xfrm>
        <a:graphic>
          <a:graphicData uri="http://schemas.openxmlformats.org/presentationml/2006/ole">
            <p:oleObj spid="_x0000_s4098" name="Chart" r:id="rId4" imgW="5724525" imgH="6057900" progId="MSGraph.Chart.8">
              <p:embed followColorScheme="full"/>
            </p:oleObj>
          </a:graphicData>
        </a:graphic>
      </p:graphicFrame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762000" y="2227263"/>
            <a:ext cx="1316038" cy="515937"/>
          </a:xfrm>
          <a:prstGeom prst="rect">
            <a:avLst/>
          </a:prstGeom>
          <a:solidFill>
            <a:schemeClr val="tx1"/>
          </a:solidFill>
          <a:ln w="12700">
            <a:solidFill>
              <a:srgbClr val="FFFF00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defTabSz="762000">
              <a:lnSpc>
                <a:spcPct val="60000"/>
              </a:lnSpc>
              <a:spcBef>
                <a:spcPct val="50000"/>
              </a:spcBef>
            </a:pPr>
            <a:r>
              <a:rPr lang="en-US" sz="1600" b="1">
                <a:solidFill>
                  <a:srgbClr val="000000"/>
                </a:solidFill>
              </a:rPr>
              <a:t>BLIND</a:t>
            </a:r>
          </a:p>
          <a:p>
            <a:pPr algn="ctr" defTabSz="762000">
              <a:lnSpc>
                <a:spcPct val="60000"/>
              </a:lnSpc>
              <a:spcBef>
                <a:spcPct val="50000"/>
              </a:spcBef>
            </a:pPr>
            <a:r>
              <a:rPr lang="en-US" sz="1600" b="1">
                <a:solidFill>
                  <a:srgbClr val="000000"/>
                </a:solidFill>
              </a:rPr>
              <a:t>(millions)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711200" y="228600"/>
            <a:ext cx="7772400" cy="971550"/>
          </a:xfrm>
          <a:prstGeom prst="rect">
            <a:avLst/>
          </a:prstGeom>
          <a:solidFill>
            <a:srgbClr val="000000"/>
          </a:solidFill>
          <a:ln w="12700">
            <a:solidFill>
              <a:srgbClr val="FFFF00"/>
            </a:solidFill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algn="ctr"/>
            <a:r>
              <a:rPr lang="en-US" sz="4400" b="1">
                <a:solidFill>
                  <a:srgbClr val="FFFF00"/>
                </a:solidFill>
              </a:rPr>
              <a:t>GLOBAL BLINDNESS</a:t>
            </a:r>
            <a:endParaRPr lang="en-US" sz="28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71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84213" y="1700213"/>
          <a:ext cx="7921625" cy="4752975"/>
        </p:xfrm>
        <a:graphic>
          <a:graphicData uri="http://schemas.openxmlformats.org/presentationml/2006/ole">
            <p:oleObj spid="_x0000_s24578" name="Chart" r:id="rId4" imgW="7944002" imgH="4134002" progId="Excel.Sheet.8">
              <p:embed/>
            </p:oleObj>
          </a:graphicData>
        </a:graphic>
      </p:graphicFrame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900113" y="6237288"/>
            <a:ext cx="973137" cy="469900"/>
          </a:xfrm>
          <a:prstGeom prst="rect">
            <a:avLst/>
          </a:prstGeom>
          <a:solidFill>
            <a:srgbClr val="00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/>
              <a:t>2000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684213" y="192088"/>
            <a:ext cx="7920037" cy="1076325"/>
          </a:xfrm>
          <a:prstGeom prst="rect">
            <a:avLst/>
          </a:prstGeom>
          <a:solidFill>
            <a:srgbClr val="00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200" b="1"/>
              <a:t>Projected trends in Global Blindness         due to demographic changes to 2020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5291138" y="4149725"/>
            <a:ext cx="2520950" cy="831850"/>
          </a:xfrm>
          <a:prstGeom prst="rect">
            <a:avLst/>
          </a:prstGeom>
          <a:solidFill>
            <a:schemeClr val="tx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>
                <a:solidFill>
                  <a:srgbClr val="000000"/>
                </a:solidFill>
              </a:rPr>
              <a:t>45 to 76 million (73% increase) 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4319588" y="6237288"/>
            <a:ext cx="973137" cy="469900"/>
          </a:xfrm>
          <a:prstGeom prst="rect">
            <a:avLst/>
          </a:prstGeom>
          <a:solidFill>
            <a:srgbClr val="00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/>
              <a:t>2010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7920038" y="6237288"/>
            <a:ext cx="973137" cy="469900"/>
          </a:xfrm>
          <a:prstGeom prst="rect">
            <a:avLst/>
          </a:prstGeom>
          <a:solidFill>
            <a:srgbClr val="00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/>
              <a:t>2020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762000"/>
          </a:xfrm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Major causes of blindness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Chart Placeholder 3"/>
          <p:cNvPicPr>
            <a:picLocks noGrp="1"/>
          </p:cNvPicPr>
          <p:nvPr>
            <p:ph type="chart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990600"/>
            <a:ext cx="7924800" cy="5867400"/>
          </a:xfrm>
          <a:prstGeom prst="rect">
            <a:avLst/>
          </a:prstGeom>
          <a:solidFill>
            <a:schemeClr val="tx2">
              <a:lumMod val="25000"/>
            </a:schemeClr>
          </a:solidFill>
          <a:ln w="952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causes of blindness in India </a:t>
            </a:r>
            <a:endParaRPr lang="en-US" dirty="0"/>
          </a:p>
        </p:txBody>
      </p:sp>
      <p:graphicFrame>
        <p:nvGraphicFramePr>
          <p:cNvPr id="4" name="Chart Placeholder 3"/>
          <p:cNvGraphicFramePr>
            <a:graphicFrameLocks noGrp="1"/>
          </p:cNvGraphicFramePr>
          <p:nvPr>
            <p:ph type="chart" idx="1"/>
          </p:nvPr>
        </p:nvGraphicFramePr>
        <p:xfrm>
          <a:off x="838200" y="2057400"/>
          <a:ext cx="42672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2133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Disease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%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Cataract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62.60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Refractive</a:t>
                      </a:r>
                      <a:r>
                        <a:rPr lang="en-US" sz="2000" baseline="0" dirty="0" smtClean="0"/>
                        <a:t> error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19.70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Corneal blindness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0.9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Glaucoma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5.80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Surgical complication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1.20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Post. Capsular </a:t>
                      </a:r>
                      <a:r>
                        <a:rPr lang="en-US" sz="2000" dirty="0" err="1" smtClean="0"/>
                        <a:t>opacification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0.9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Posterior </a:t>
                      </a:r>
                      <a:r>
                        <a:rPr lang="en-US" sz="2000" dirty="0" err="1" smtClean="0"/>
                        <a:t>segmant</a:t>
                      </a:r>
                      <a:r>
                        <a:rPr lang="en-US" sz="2000" dirty="0" smtClean="0"/>
                        <a:t> disorder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4.7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Others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4.19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6626" name="Picture 2" descr="C:\Documents and Settings\Dr.Prashant\My Documents\My Pictures\factf_blindness_photo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2057400"/>
            <a:ext cx="38100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 smtClean="0"/>
              <a:t>Key facts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5562600" cy="61722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About </a:t>
            </a:r>
            <a:r>
              <a:rPr lang="en-US" dirty="0" smtClean="0">
                <a:solidFill>
                  <a:srgbClr val="FF0000"/>
                </a:solidFill>
              </a:rPr>
              <a:t>314 million </a:t>
            </a:r>
            <a:r>
              <a:rPr lang="en-US" dirty="0" smtClean="0"/>
              <a:t>people are visually impaired worldwide, 45 million of them are blind. </a:t>
            </a:r>
          </a:p>
          <a:p>
            <a:pPr lvl="0"/>
            <a:r>
              <a:rPr lang="en-US" dirty="0" smtClean="0"/>
              <a:t>Most people with visual impairment are </a:t>
            </a:r>
            <a:r>
              <a:rPr lang="en-US" dirty="0" smtClean="0">
                <a:solidFill>
                  <a:srgbClr val="FF0000"/>
                </a:solidFill>
              </a:rPr>
              <a:t>older, and females </a:t>
            </a:r>
            <a:r>
              <a:rPr lang="en-US" dirty="0" smtClean="0"/>
              <a:t>are more at risk at every age, in every part of the world. </a:t>
            </a:r>
          </a:p>
          <a:p>
            <a:pPr lvl="0"/>
            <a:r>
              <a:rPr lang="en-US" dirty="0" smtClean="0"/>
              <a:t>About </a:t>
            </a:r>
            <a:r>
              <a:rPr lang="en-US" dirty="0" smtClean="0">
                <a:solidFill>
                  <a:srgbClr val="FF0000"/>
                </a:solidFill>
              </a:rPr>
              <a:t>87% </a:t>
            </a:r>
            <a:r>
              <a:rPr lang="en-US" dirty="0" smtClean="0"/>
              <a:t>of the world's visually impaired live in developing countries. </a:t>
            </a:r>
          </a:p>
          <a:p>
            <a:pPr lvl="0"/>
            <a:r>
              <a:rPr lang="en-US" dirty="0" smtClean="0"/>
              <a:t>The number of people blinded by </a:t>
            </a:r>
            <a:r>
              <a:rPr lang="en-US" dirty="0" smtClean="0">
                <a:solidFill>
                  <a:srgbClr val="FF0000"/>
                </a:solidFill>
              </a:rPr>
              <a:t>infectious diseases </a:t>
            </a:r>
            <a:r>
              <a:rPr lang="en-US" dirty="0" smtClean="0"/>
              <a:t>has been greatly reduced, but age-related impairment is increasing. </a:t>
            </a:r>
          </a:p>
          <a:p>
            <a:pPr lvl="0"/>
            <a:r>
              <a:rPr lang="en-US" dirty="0" smtClean="0"/>
              <a:t>Cataract remains the </a:t>
            </a:r>
            <a:r>
              <a:rPr lang="en-US" dirty="0" smtClean="0">
                <a:solidFill>
                  <a:srgbClr val="FF0000"/>
                </a:solidFill>
              </a:rPr>
              <a:t>leading cause </a:t>
            </a:r>
            <a:r>
              <a:rPr lang="en-US" dirty="0" smtClean="0"/>
              <a:t>of blindness globally, except in the most developed countries. </a:t>
            </a:r>
          </a:p>
          <a:p>
            <a:pPr lvl="0"/>
            <a:r>
              <a:rPr lang="en-US" dirty="0" smtClean="0"/>
              <a:t>Correction of refractive errors could give normal vision to more than </a:t>
            </a:r>
            <a:r>
              <a:rPr lang="en-US" dirty="0" smtClean="0">
                <a:solidFill>
                  <a:srgbClr val="FF0000"/>
                </a:solidFill>
              </a:rPr>
              <a:t>12 million </a:t>
            </a:r>
            <a:r>
              <a:rPr lang="en-US" dirty="0" smtClean="0"/>
              <a:t>children (ages five to 15). </a:t>
            </a:r>
          </a:p>
          <a:p>
            <a:pPr lvl="0"/>
            <a:r>
              <a:rPr lang="en-US" dirty="0" smtClean="0"/>
              <a:t>About </a:t>
            </a:r>
            <a:r>
              <a:rPr lang="en-US" dirty="0" smtClean="0">
                <a:solidFill>
                  <a:srgbClr val="FF0000"/>
                </a:solidFill>
              </a:rPr>
              <a:t>85%</a:t>
            </a:r>
            <a:r>
              <a:rPr lang="en-US" dirty="0" smtClean="0"/>
              <a:t> of all visual impairment is </a:t>
            </a:r>
            <a:r>
              <a:rPr lang="en-US" dirty="0" smtClean="0">
                <a:solidFill>
                  <a:srgbClr val="FF0000"/>
                </a:solidFill>
              </a:rPr>
              <a:t>avoidable</a:t>
            </a:r>
            <a:r>
              <a:rPr lang="en-US" dirty="0" smtClean="0"/>
              <a:t> globally. </a:t>
            </a:r>
          </a:p>
          <a:p>
            <a:endParaRPr lang="en-US" dirty="0"/>
          </a:p>
        </p:txBody>
      </p:sp>
      <p:pic>
        <p:nvPicPr>
          <p:cNvPr id="33794" name="Picture 2" descr="C:\Documents and Settings\Dr.Prashant\My Documents\My Pictures\slid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3505200"/>
            <a:ext cx="3200400" cy="3352800"/>
          </a:xfrm>
          <a:prstGeom prst="rect">
            <a:avLst/>
          </a:prstGeom>
          <a:noFill/>
        </p:spPr>
      </p:pic>
      <p:pic>
        <p:nvPicPr>
          <p:cNvPr id="33795" name="Picture 3" descr="C:\Documents and Settings\Dr.Prashant\My Documents\My Pictures\slide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228600"/>
            <a:ext cx="320040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680</TotalTime>
  <Words>2176</Words>
  <Application>Microsoft Office PowerPoint</Application>
  <PresentationFormat>On-screen Show (4:3)</PresentationFormat>
  <Paragraphs>232</Paragraphs>
  <Slides>30</Slides>
  <Notes>5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Metro</vt:lpstr>
      <vt:lpstr>Chart</vt:lpstr>
      <vt:lpstr>National programme for control of blindness</vt:lpstr>
      <vt:lpstr>Introduction </vt:lpstr>
      <vt:lpstr> Definition  </vt:lpstr>
      <vt:lpstr>Burden of disease </vt:lpstr>
      <vt:lpstr>Slide 5</vt:lpstr>
      <vt:lpstr>Slide 6</vt:lpstr>
      <vt:lpstr>Major causes of blindness</vt:lpstr>
      <vt:lpstr>Major causes of blindness in India </vt:lpstr>
      <vt:lpstr>Key facts </vt:lpstr>
      <vt:lpstr>Objectives  </vt:lpstr>
      <vt:lpstr>Four  pronged strategy of the programme </vt:lpstr>
      <vt:lpstr>Revised strategies </vt:lpstr>
      <vt:lpstr>Organizational structure</vt:lpstr>
      <vt:lpstr>Composition of state health society (blindness division)</vt:lpstr>
      <vt:lpstr>Functions      </vt:lpstr>
      <vt:lpstr>Composition of DBCS</vt:lpstr>
      <vt:lpstr>Functions </vt:lpstr>
      <vt:lpstr>GRANT-IN-AID </vt:lpstr>
      <vt:lpstr>Grant-in-aid</vt:lpstr>
      <vt:lpstr>Record maintenance</vt:lpstr>
      <vt:lpstr>MONITORING FOR QUALITY CONTROL</vt:lpstr>
      <vt:lpstr>Training activities under NPCB </vt:lpstr>
      <vt:lpstr>New initiatives </vt:lpstr>
      <vt:lpstr>Role of international agencies </vt:lpstr>
      <vt:lpstr>Achivements </vt:lpstr>
      <vt:lpstr>Special drive in NE States</vt:lpstr>
      <vt:lpstr>NPCB implementation in Wardha District </vt:lpstr>
      <vt:lpstr>Achievement</vt:lpstr>
      <vt:lpstr>References: </vt:lpstr>
      <vt:lpstr>Slide 30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programme for control of blindness</dc:title>
  <dc:creator/>
  <cp:lastModifiedBy>Epsilon</cp:lastModifiedBy>
  <cp:revision>145</cp:revision>
  <dcterms:created xsi:type="dcterms:W3CDTF">2006-08-16T00:00:00Z</dcterms:created>
  <dcterms:modified xsi:type="dcterms:W3CDTF">2011-02-18T07:50:49Z</dcterms:modified>
</cp:coreProperties>
</file>